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6" autoAdjust="0"/>
    <p:restoredTop sz="90655" autoAdjust="0"/>
  </p:normalViewPr>
  <p:slideViewPr>
    <p:cSldViewPr snapToGrid="0">
      <p:cViewPr>
        <p:scale>
          <a:sx n="100" d="100"/>
          <a:sy n="100" d="100"/>
        </p:scale>
        <p:origin x="78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C3DFF-2BB2-4053-A526-2490B792D5B3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64B00-7718-497F-B6D6-488DEA9AF9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86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17C99-9DA4-2190-F281-D7424031A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23A0B-8E8B-5218-37E7-6B2AB2D06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A9B06-C4A0-A9D0-C982-B3155203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E9825-C160-347B-8C93-84E97A712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06EAC-4EC0-F750-6BC1-42D10434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87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AAF06-04D3-D321-5354-7DE99779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DA5001-C7E2-591B-FA88-E7352AD9C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949CD-D8A7-CCDB-B00A-D018145D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A90EB-80FC-12DB-5D9D-79FEE4DC3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EAAAF-CDD6-A3AF-94C2-05464EA2C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01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4861DA-534B-C3BB-478B-4DEFE7AB0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51B8A6-A62A-D8CF-03F1-CAFF8B10D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D4714-3680-89BB-8585-2A6D7172F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B3F73-79D1-F9EE-F2BD-B0686E66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FCCC9-B4D3-012B-261B-902FCF24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46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8CC4-6400-853E-2712-BE131DEC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7947E-5317-4D15-62A2-FB8B6B827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7AF0C-166C-13D3-7A02-39766EF1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67959-CCB0-4417-1233-ABC7A4F30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3939D-CB65-9FC5-1D31-A5FFE197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61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04624-0A9A-DE58-6679-0A550E6F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F4258-D289-0FD6-64C4-6BAC2C461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9B524-8FD7-2BC9-160C-86877BDDB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1675C-93C7-5120-0824-03D2B709A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3B65A-760A-EB46-BA32-1FACD6D6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136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24CC3-F216-7508-54A3-C5ACCB51E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F8413-6872-FA40-04CC-DBC166964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DF574-1EE7-D06E-4F94-BCCBA3BA5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77B23-4394-84C7-741B-46723ADF1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3CECF-594F-E0FF-D3BA-2F6D44E0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1DCC2-952E-710E-83A3-120F83BF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69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5959A-1E60-88E3-12A6-E747F3AF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3AC01-9DCF-BBB3-B089-27EB03698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32DD9-FC55-1A10-7C03-A0CDC6983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B6F509-3153-28CA-1082-A5D223CE59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F6C0F-46FC-70E2-09B4-4153BE137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C965E-096C-366A-466E-9F73248C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7EE2D0-FBBA-AEA4-5EBF-DBEAFD92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DB73D0-4AC2-7B5E-454E-2AA133760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339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A07EA-B6E2-A900-E569-F9AB7598B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1D3FB4-85A4-BC59-7B1C-1BF1B5372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DB1A4-CA63-70FA-68F4-A93A17068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2765C1-4F23-3E24-4A17-F898E50C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89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DB13B-7688-9805-F507-16226BCB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0AC75-7586-E065-B74E-23D8A9EFF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12A63-4BE8-39E3-4CD1-985DACD7F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58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9C4BE-8DDC-1275-15E8-53F6F6492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6C3D3-2F3E-074C-B3FE-940E08A0C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ECDC4C-9777-2EE7-FDAB-85AEEDD80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FE253-0208-0C22-0FEB-D8EB77EC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E4F0C5-3E8D-97F9-675A-1B0A9525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B8DDF-B563-10EF-26FF-6BE4A4AB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52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94B5-74A6-AA70-5057-1B1D04E9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1EB151-CBE9-67F0-6130-B13410F7BE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8696A1-0A82-7521-2D2B-4984ADE50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35186-2F9E-078E-A122-BA42F044F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A6DD4-64A8-6261-D5E1-485F9CA2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81408-CD0E-68ED-060A-5EFD91687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0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80195E-FB59-672E-5BAF-9A232FD51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7BBB7-754A-9617-4F0F-D13CE593E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B265C-1285-27D1-6301-57675008FF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DA91B-C8F3-35E0-9C9F-67944859F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F70E4-1957-E67E-1A4E-05B0FD57E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24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doerry.org/norbert/MarineElectricalPowerSystems/index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eia.gov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2C01C-FF08-0435-57C1-318B51A8A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0452" y="2272275"/>
            <a:ext cx="9841230" cy="2387600"/>
          </a:xfrm>
        </p:spPr>
        <p:txBody>
          <a:bodyPr anchor="ctr">
            <a:no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Annual energy usage and annual energy cost calculations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Electric Power Load Analysis (EPLA)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Revision of 8 August 2026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640AB-A565-F727-2337-204016324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10886"/>
            <a:ext cx="8654716" cy="1655762"/>
          </a:xfrm>
        </p:spPr>
        <p:txBody>
          <a:bodyPr/>
          <a:lstStyle/>
          <a:p>
            <a:r>
              <a:rPr lang="en-US" dirty="0"/>
              <a:t>Dr. Norbert Doerry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45E6F-B6B9-9C80-7F87-1F2167CEDE5C}"/>
              </a:ext>
            </a:extLst>
          </p:cNvPr>
          <p:cNvSpPr txBox="1"/>
          <p:nvPr/>
        </p:nvSpPr>
        <p:spPr>
          <a:xfrm>
            <a:off x="2706189" y="5505142"/>
            <a:ext cx="90111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http://doerry.org/norbert/MarineElectricalPowerSystems/index.htm</a:t>
            </a:r>
            <a:endParaRPr lang="en-US" dirty="0"/>
          </a:p>
          <a:p>
            <a:r>
              <a:rPr lang="en-US" dirty="0"/>
              <a:t>© 2026 by Norbert Doerry</a:t>
            </a:r>
            <a:br>
              <a:rPr lang="en-US" dirty="0"/>
            </a:br>
            <a:r>
              <a:rPr lang="en-US" dirty="0"/>
              <a:t>This work is licensed via: CC BY 4.0   (https://creativecommons.org/)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913044E-C0F4-BA34-07EE-457D30058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37359" y="5589416"/>
            <a:ext cx="766933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4A2807-77D8-8DCF-8A1B-1B05995E5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43" y="5589416"/>
            <a:ext cx="766933" cy="76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97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F76D7-D880-8900-9F61-F1B03FC19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 Burdened Cost of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7E51F-42D1-71AB-57CB-BB3DCB0A7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38525" cy="44323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cost of fuel includes</a:t>
            </a:r>
          </a:p>
          <a:p>
            <a:pPr lvl="1"/>
            <a:r>
              <a:rPr lang="en-US" dirty="0"/>
              <a:t>Acquisition cost</a:t>
            </a:r>
          </a:p>
          <a:p>
            <a:pPr lvl="1"/>
            <a:r>
              <a:rPr lang="en-US" dirty="0"/>
              <a:t>Storage and handling cost</a:t>
            </a:r>
          </a:p>
          <a:p>
            <a:pPr lvl="1"/>
            <a:r>
              <a:rPr lang="en-US" dirty="0"/>
              <a:t>Delivery cost</a:t>
            </a:r>
          </a:p>
          <a:p>
            <a:pPr lvl="1"/>
            <a:r>
              <a:rPr lang="en-US" dirty="0"/>
              <a:t>Other cost</a:t>
            </a:r>
          </a:p>
          <a:p>
            <a:r>
              <a:rPr lang="en-US" dirty="0"/>
              <a:t>All cost elements have uncertainty</a:t>
            </a:r>
          </a:p>
          <a:p>
            <a:r>
              <a:rPr lang="en-US" dirty="0"/>
              <a:t>Costs can vary substantially year to year</a:t>
            </a:r>
          </a:p>
          <a:p>
            <a:pPr lvl="1"/>
            <a:r>
              <a:rPr lang="en-US" dirty="0"/>
              <a:t>Hard to predict</a:t>
            </a:r>
          </a:p>
          <a:p>
            <a:pPr lvl="1"/>
            <a:r>
              <a:rPr lang="en-US" dirty="0"/>
              <a:t>Should examine ranges of costs to understand design robustness</a:t>
            </a:r>
          </a:p>
          <a:p>
            <a:pPr lvl="2"/>
            <a:r>
              <a:rPr lang="en-US" dirty="0"/>
              <a:t>Low – Mid – High</a:t>
            </a:r>
          </a:p>
          <a:p>
            <a:pPr lvl="2"/>
            <a:r>
              <a:rPr lang="en-US" dirty="0"/>
              <a:t>For each year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97FBA-1852-1847-9392-332F47288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DE0F0-5712-ABD5-DEEE-EAB7E6C3D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95207-829C-081B-7068-B2A4F5F00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10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603B80-DF34-E41C-E8E5-1AFB4C240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622" y="1825625"/>
            <a:ext cx="5924026" cy="36199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1EE381-07A7-7342-280F-2784CB0328D0}"/>
              </a:ext>
            </a:extLst>
          </p:cNvPr>
          <p:cNvSpPr txBox="1"/>
          <p:nvPr/>
        </p:nvSpPr>
        <p:spPr>
          <a:xfrm>
            <a:off x="5809167" y="1456293"/>
            <a:ext cx="5292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Cost structure of Navy Fuel</a:t>
            </a:r>
          </a:p>
        </p:txBody>
      </p:sp>
    </p:spTree>
    <p:extLst>
      <p:ext uri="{BB962C8B-B14F-4D97-AF65-F5344CB8AC3E}">
        <p14:creationId xmlns:p14="http://schemas.microsoft.com/office/powerpoint/2010/main" val="3740374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C4C4F-5FDB-605F-2838-0D4450305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Predicting crude oil price is difficult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4D51B-F56B-272F-01F4-247AEA234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51BC9-B361-6621-DFEA-2C0E72924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B57B1-C18D-BC2E-97D1-FD4E2D0DB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41746"/>
            <a:ext cx="2743200" cy="365125"/>
          </a:xfrm>
        </p:spPr>
        <p:txBody>
          <a:bodyPr/>
          <a:lstStyle/>
          <a:p>
            <a:fld id="{13E3B7D2-2C23-477A-B7E5-64419E75BE45}" type="slidenum">
              <a:rPr lang="en-US" smtClean="0"/>
              <a:t>11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1A4F65-F872-9650-D559-10D395193F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89"/>
          <a:stretch>
            <a:fillRect/>
          </a:stretch>
        </p:blipFill>
        <p:spPr>
          <a:xfrm>
            <a:off x="6581774" y="2546926"/>
            <a:ext cx="4400861" cy="31246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A1BAE8-1150-0523-A505-6B5A348A5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006" y="2938152"/>
            <a:ext cx="3665414" cy="27334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1AB668-9E5A-57D7-57F2-E61978793770}"/>
              </a:ext>
            </a:extLst>
          </p:cNvPr>
          <p:cNvSpPr txBox="1"/>
          <p:nvPr/>
        </p:nvSpPr>
        <p:spPr>
          <a:xfrm>
            <a:off x="4314825" y="5961228"/>
            <a:ext cx="3102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$1.00 in 2009 = $1.53 in 2025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1F41A4-33B8-9991-2F7A-D2DFB3148E92}"/>
              </a:ext>
            </a:extLst>
          </p:cNvPr>
          <p:cNvSpPr txBox="1"/>
          <p:nvPr/>
        </p:nvSpPr>
        <p:spPr>
          <a:xfrm>
            <a:off x="1307206" y="4814914"/>
            <a:ext cx="7970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$76.5 (2025)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AC2A8B-8661-624F-66D1-C13365FBBFBF}"/>
              </a:ext>
            </a:extLst>
          </p:cNvPr>
          <p:cNvSpPr txBox="1"/>
          <p:nvPr/>
        </p:nvSpPr>
        <p:spPr>
          <a:xfrm>
            <a:off x="1340870" y="4396745"/>
            <a:ext cx="7633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$153 (2025)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133B8E-D58E-2A95-7334-161D5D9B1EE2}"/>
              </a:ext>
            </a:extLst>
          </p:cNvPr>
          <p:cNvSpPr txBox="1"/>
          <p:nvPr/>
        </p:nvSpPr>
        <p:spPr>
          <a:xfrm>
            <a:off x="1246294" y="3945379"/>
            <a:ext cx="8579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$229.5 (2025)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48105F-50B1-3C0D-374E-56A777EF4DC0}"/>
              </a:ext>
            </a:extLst>
          </p:cNvPr>
          <p:cNvSpPr txBox="1"/>
          <p:nvPr/>
        </p:nvSpPr>
        <p:spPr>
          <a:xfrm>
            <a:off x="1340868" y="3535818"/>
            <a:ext cx="7633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$306 (2025)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F22F7F-FFBF-5716-48D9-EC97D4542A11}"/>
              </a:ext>
            </a:extLst>
          </p:cNvPr>
          <p:cNvSpPr txBox="1"/>
          <p:nvPr/>
        </p:nvSpPr>
        <p:spPr>
          <a:xfrm>
            <a:off x="1246292" y="3075844"/>
            <a:ext cx="8579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$382.5 (2025)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336464-EC00-8DFA-2EFE-5B37D4DD5BA3}"/>
              </a:ext>
            </a:extLst>
          </p:cNvPr>
          <p:cNvSpPr txBox="1"/>
          <p:nvPr/>
        </p:nvSpPr>
        <p:spPr>
          <a:xfrm>
            <a:off x="2066498" y="2094488"/>
            <a:ext cx="302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Annual Energy Outlook 2011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B5B808-AD9F-1B9F-E9F6-0F85EA52871B}"/>
              </a:ext>
            </a:extLst>
          </p:cNvPr>
          <p:cNvSpPr txBox="1"/>
          <p:nvPr/>
        </p:nvSpPr>
        <p:spPr>
          <a:xfrm>
            <a:off x="6998883" y="2096076"/>
            <a:ext cx="298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Annual Energy Outlook 2025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FAC42C4-6100-98DA-A996-410D35E12657}"/>
              </a:ext>
            </a:extLst>
          </p:cNvPr>
          <p:cNvSpPr/>
          <p:nvPr/>
        </p:nvSpPr>
        <p:spPr>
          <a:xfrm>
            <a:off x="10115550" y="5486400"/>
            <a:ext cx="971550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211E59-D0E1-CF48-5096-F65255FAD1BB}"/>
              </a:ext>
            </a:extLst>
          </p:cNvPr>
          <p:cNvSpPr txBox="1"/>
          <p:nvPr/>
        </p:nvSpPr>
        <p:spPr>
          <a:xfrm>
            <a:off x="7874156" y="6005686"/>
            <a:ext cx="2983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Annual Energy Outlook is produced by the </a:t>
            </a:r>
          </a:p>
          <a:p>
            <a:r>
              <a:rPr lang="en-US" sz="1200" dirty="0"/>
              <a:t>U.S. Energy Information Administration</a:t>
            </a:r>
          </a:p>
          <a:p>
            <a:r>
              <a:rPr lang="en-US" sz="1200" dirty="0"/>
              <a:t>https://www.eia.gov/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CCACB4A-EA9A-C0A8-8736-63B3E049229D}"/>
              </a:ext>
            </a:extLst>
          </p:cNvPr>
          <p:cNvCxnSpPr/>
          <p:nvPr/>
        </p:nvCxnSpPr>
        <p:spPr>
          <a:xfrm flipV="1">
            <a:off x="5276850" y="4512161"/>
            <a:ext cx="1304924" cy="418169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485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B63A2-2A25-D293-BF60-EA114C971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of Shore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042C5-C439-58FE-965C-67F306290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15025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U.S. Energy Information Agency (</a:t>
            </a:r>
            <a:r>
              <a:rPr lang="en-US" dirty="0">
                <a:hlinkClick r:id="rId2"/>
              </a:rPr>
              <a:t>https://www.eia.gov</a:t>
            </a:r>
            <a:r>
              <a:rPr lang="en-US" dirty="0"/>
              <a:t>) provides rate information for electrical power</a:t>
            </a:r>
          </a:p>
          <a:p>
            <a:r>
              <a:rPr lang="en-US" dirty="0"/>
              <a:t>Varies significantly by geographic region.</a:t>
            </a:r>
          </a:p>
          <a:p>
            <a:r>
              <a:rPr lang="en-US" dirty="0"/>
              <a:t>Price of electricity is anticipated to grow about 4% per year for near future.</a:t>
            </a:r>
          </a:p>
          <a:p>
            <a:pPr lvl="1"/>
            <a:r>
              <a:rPr lang="en-US" dirty="0"/>
              <a:t>Slightly higher than the forecast growth in CPI</a:t>
            </a:r>
          </a:p>
          <a:p>
            <a:r>
              <a:rPr lang="en-US" dirty="0"/>
              <a:t>Should estimate a low, mid, and high cost of shore power ($ per kW-h) for each year based on projections.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A1AC9-089A-6457-A4DD-F39F1801F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277D6-C81C-31F4-3078-D597DA56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E9272-F254-CB33-CCF2-47AF3405A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534896-3643-1DE5-ADAE-17C123D6E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1353" y="1948059"/>
            <a:ext cx="4917272" cy="254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99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C7826-ECA7-D8A3-1D72-44C35F4E3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Energy Cost Calculations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6ED4A-C4D2-B83D-5CFC-37FC06EC0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494632"/>
            <a:ext cx="3876675" cy="15621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Apply the range of energy costs to the energy usage predictions of each ship deployment and employment profile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C7EB7-9DFE-529D-92EF-D000B4FFE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A5528-1E10-B037-4FEA-5EEE858DC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64632-0507-BCED-7A0F-063AD0DA3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13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E91F8A-0ECD-9228-3B67-1DE7C8E05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2939868"/>
            <a:ext cx="4755635" cy="3105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70ADB5-9AE9-F2E7-281A-A2680ADD3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1933" y="1580357"/>
            <a:ext cx="6172129" cy="415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3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4E37A-1703-6FB9-2575-109AAB2D8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 Questions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DB4A07-2102-4C2B-A526-8C77D69B25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630696"/>
              </p:ext>
            </p:extLst>
          </p:nvPr>
        </p:nvGraphicFramePr>
        <p:xfrm>
          <a:off x="1104900" y="1690688"/>
          <a:ext cx="10248900" cy="2926080"/>
        </p:xfrm>
        <a:graphic>
          <a:graphicData uri="http://schemas.openxmlformats.org/drawingml/2006/table">
            <a:tbl>
              <a:tblPr/>
              <a:tblGrid>
                <a:gridCol w="7367902">
                  <a:extLst>
                    <a:ext uri="{9D8B030D-6E8A-4147-A177-3AD203B41FA5}">
                      <a16:colId xmlns:a16="http://schemas.microsoft.com/office/drawing/2014/main" val="136993684"/>
                    </a:ext>
                  </a:extLst>
                </a:gridCol>
                <a:gridCol w="2880998">
                  <a:extLst>
                    <a:ext uri="{9D8B030D-6E8A-4147-A177-3AD203B41FA5}">
                      <a16:colId xmlns:a16="http://schemas.microsoft.com/office/drawing/2014/main" val="35242959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information is needed to perform an Annual Energy Usage and Annual Energy Cost Calculation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1392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does one obtain the information needed to perform an Annual Energy Usage and Annual Energy Cost Calculation?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165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are the results of an Annual Energy Usage and Annual Energy Cost Calculation used for</a:t>
                      </a: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778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is an Annual Energy Usage and Annual Energy Cost Calculation performed?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610213"/>
                  </a:ext>
                </a:extLst>
              </a:tr>
            </a:tbl>
          </a:graphicData>
        </a:graphic>
      </p:graphicFrame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2EC987-552B-0FFD-E1AD-4D23888FA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28290-32F4-FB29-2A15-B67D7703D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197F26-1752-4279-99CE-FEAE5ADBB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007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A4CC-56A7-60AE-19D7-DABFCC01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AC316-E560-60C8-C254-E399F35F4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768499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Annual energy consumption estimates used to</a:t>
            </a:r>
          </a:p>
          <a:p>
            <a:pPr lvl="1"/>
            <a:r>
              <a:rPr lang="en-US" dirty="0"/>
              <a:t>Calculate Total Ownership Cost</a:t>
            </a:r>
          </a:p>
          <a:p>
            <a:pPr lvl="2"/>
            <a:r>
              <a:rPr lang="en-US" dirty="0"/>
              <a:t>Used to trade off different design options</a:t>
            </a:r>
          </a:p>
          <a:p>
            <a:pPr lvl="2"/>
            <a:r>
              <a:rPr lang="en-US" dirty="0"/>
              <a:t>Used in return on investment (ROI) calculations</a:t>
            </a:r>
          </a:p>
          <a:p>
            <a:pPr lvl="1"/>
            <a:r>
              <a:rPr lang="en-US" dirty="0"/>
              <a:t>Develop budgets for fuel</a:t>
            </a:r>
          </a:p>
          <a:p>
            <a:pPr lvl="1"/>
            <a:r>
              <a:rPr lang="en-US" dirty="0"/>
              <a:t>Derive requirements for underway replenishment ships</a:t>
            </a:r>
          </a:p>
          <a:p>
            <a:r>
              <a:rPr lang="en-US" dirty="0"/>
              <a:t>Lifecycle cost of energy is a function of:</a:t>
            </a:r>
          </a:p>
          <a:p>
            <a:pPr lvl="1"/>
            <a:r>
              <a:rPr lang="en-US" dirty="0"/>
              <a:t>Operational profile development</a:t>
            </a:r>
          </a:p>
          <a:p>
            <a:pPr lvl="1"/>
            <a:r>
              <a:rPr lang="en-US" dirty="0"/>
              <a:t>Annual energy usage calculation</a:t>
            </a:r>
          </a:p>
          <a:p>
            <a:pPr lvl="1"/>
            <a:r>
              <a:rPr lang="en-US" dirty="0"/>
              <a:t>Fully Burdened Cost of Energy calculation</a:t>
            </a:r>
          </a:p>
          <a:p>
            <a:r>
              <a:rPr lang="en-US" dirty="0"/>
              <a:t>DPC 200-2 focused on naval ships, but may be adapted to commercial ships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23896-58A3-D752-E4C8-E31343597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50A3B4E-E524-B6CB-03EF-7B889AEEA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CF5EC1F-7F3B-7B0D-3570-8AD757FF2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09DBF1-8BBC-B066-2264-12199D5FF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494" y="1057275"/>
            <a:ext cx="3642084" cy="47434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0620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DB30E-331C-561E-E0C4-CA2F337E2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Profile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69D95-81AE-CAA2-20CB-76A2627A1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553200" cy="453072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Operational profile describes the number of hours a ship operates</a:t>
            </a:r>
          </a:p>
          <a:p>
            <a:pPr lvl="1"/>
            <a:r>
              <a:rPr lang="en-US" dirty="0"/>
              <a:t>For each year of the ship’s design life</a:t>
            </a:r>
          </a:p>
          <a:p>
            <a:pPr lvl="1"/>
            <a:r>
              <a:rPr lang="en-US" dirty="0"/>
              <a:t>In each of its operational modes and associated speed-percent time profiles</a:t>
            </a:r>
          </a:p>
          <a:p>
            <a:r>
              <a:rPr lang="en-US" dirty="0"/>
              <a:t>In early stages of design, the operational profile may be assumed to be the same for each year.</a:t>
            </a:r>
          </a:p>
          <a:p>
            <a:r>
              <a:rPr lang="en-US" dirty="0"/>
              <a:t>As the design progresses, the operational profile may not be the same year to year based on</a:t>
            </a:r>
          </a:p>
          <a:p>
            <a:pPr lvl="1"/>
            <a:r>
              <a:rPr lang="en-US" dirty="0"/>
              <a:t>Expected employment of the ship</a:t>
            </a:r>
          </a:p>
          <a:p>
            <a:pPr lvl="1"/>
            <a:r>
              <a:rPr lang="en-US" dirty="0"/>
              <a:t>Maintenance and modernization strategy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7CE6E-6CD9-6DF3-5BED-75265B2D2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EFF11-07A0-38A5-E50B-CB3670095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E719E-649B-96AF-A0E5-0A18BDCA4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ED39B3-F20C-4064-CC39-EE9CF87DE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295" y="457200"/>
            <a:ext cx="3572291" cy="26156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B6F270-5943-A558-B830-8AEE4E8CD1BE}"/>
              </a:ext>
            </a:extLst>
          </p:cNvPr>
          <p:cNvSpPr txBox="1"/>
          <p:nvPr/>
        </p:nvSpPr>
        <p:spPr>
          <a:xfrm>
            <a:off x="10356966" y="457200"/>
            <a:ext cx="16546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Image is in the Public Domain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C840F8-F94B-3B25-E442-174796745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3178786"/>
            <a:ext cx="2257783" cy="33601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A806861-993D-7D64-DE7F-2E027A1FC018}"/>
              </a:ext>
            </a:extLst>
          </p:cNvPr>
          <p:cNvSpPr txBox="1"/>
          <p:nvPr/>
        </p:nvSpPr>
        <p:spPr>
          <a:xfrm>
            <a:off x="8694226" y="6477000"/>
            <a:ext cx="2226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(C) Copyright 1985 by Norbert Doerry; licensed via CC BY 4.0</a:t>
            </a:r>
          </a:p>
        </p:txBody>
      </p:sp>
    </p:spTree>
    <p:extLst>
      <p:ext uri="{BB962C8B-B14F-4D97-AF65-F5344CB8AC3E}">
        <p14:creationId xmlns:p14="http://schemas.microsoft.com/office/powerpoint/2010/main" val="2367482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394E-CC59-6BBB-B10A-F39EF484C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Profile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13A0A-36AA-F1A9-5B45-52A07E2F6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9100"/>
            <a:ext cx="10333384" cy="466725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Table of “ship states”</a:t>
            </a:r>
          </a:p>
          <a:p>
            <a:pPr lvl="1"/>
            <a:r>
              <a:rPr lang="en-US" dirty="0"/>
              <a:t>Ship states reflect a level of capability for the ship</a:t>
            </a:r>
          </a:p>
          <a:p>
            <a:pPr lvl="1"/>
            <a:r>
              <a:rPr lang="en-US" dirty="0"/>
              <a:t>Normally includes the operational conditions used for the EPLA</a:t>
            </a:r>
          </a:p>
          <a:p>
            <a:pPr lvl="1"/>
            <a:r>
              <a:rPr lang="en-US" dirty="0"/>
              <a:t>More ship states may be defined if required</a:t>
            </a:r>
          </a:p>
          <a:p>
            <a:r>
              <a:rPr lang="en-US" dirty="0"/>
              <a:t>Operational modes list</a:t>
            </a:r>
          </a:p>
          <a:p>
            <a:pPr lvl="1"/>
            <a:r>
              <a:rPr lang="en-US" dirty="0"/>
              <a:t>Operational modes describe the capability sets a ship must support for a given period of time (generally at least a month)</a:t>
            </a:r>
          </a:p>
          <a:p>
            <a:pPr lvl="1"/>
            <a:r>
              <a:rPr lang="en-US" dirty="0"/>
              <a:t>Capture full range of ship activities over its service life in a relatively few number of categories</a:t>
            </a:r>
          </a:p>
          <a:p>
            <a:r>
              <a:rPr lang="en-US" dirty="0"/>
              <a:t>Ship state participation Table</a:t>
            </a:r>
          </a:p>
          <a:p>
            <a:pPr lvl="1"/>
            <a:r>
              <a:rPr lang="en-US" dirty="0"/>
              <a:t>Fraction of time (participation factor) spent in each ship state for each operational mode</a:t>
            </a:r>
          </a:p>
          <a:p>
            <a:r>
              <a:rPr lang="en-US" dirty="0"/>
              <a:t>Ship deployment and employment profiles</a:t>
            </a:r>
          </a:p>
          <a:p>
            <a:pPr lvl="1"/>
            <a:r>
              <a:rPr lang="en-US" dirty="0"/>
              <a:t>For each year in the ship’s service life, records the fraction of time (or number of hours) the ship is estimated to be in each of the operational modes </a:t>
            </a:r>
          </a:p>
          <a:p>
            <a:pPr lvl="1"/>
            <a:r>
              <a:rPr lang="en-US" dirty="0"/>
              <a:t>Multiple ship deployment and employment profiles may be created to span the range of possible alternate futures</a:t>
            </a:r>
          </a:p>
          <a:p>
            <a:pPr lvl="2"/>
            <a:r>
              <a:rPr lang="en-US" dirty="0"/>
              <a:t>Can be used as the basis for real options analysis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3E7E4-620A-6737-2FB1-EFCEFC95E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315B3-E9F9-49A2-5952-120F0D74F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ADF42-CEE5-CB35-74BC-5A0ADC8F9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818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CBA42-568E-125C-E1A9-8A1E773E5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Profile Example (DPC 200-2)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B4D5C-CB10-2167-E233-2782D47B69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99534"/>
            <a:ext cx="2743200" cy="365125"/>
          </a:xfrm>
        </p:spPr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0347C-1157-023B-6A26-89443910E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C9607-D6F6-733C-62BF-E9FE94E47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A84DFC-2EE6-75EC-6D34-0DCDD5C07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61" y="2379891"/>
            <a:ext cx="4443637" cy="20982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2E4F12-F936-B053-FB63-21898207B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50118"/>
            <a:ext cx="4771412" cy="41872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9087EE-87D0-4D7C-A5F0-DDB89550F304}"/>
              </a:ext>
            </a:extLst>
          </p:cNvPr>
          <p:cNvSpPr txBox="1"/>
          <p:nvPr/>
        </p:nvSpPr>
        <p:spPr>
          <a:xfrm>
            <a:off x="1231218" y="2010559"/>
            <a:ext cx="31805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Ship state participation Table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E6B754-1FBD-BAF7-0CB4-AA137BE7BF1C}"/>
              </a:ext>
            </a:extLst>
          </p:cNvPr>
          <p:cNvSpPr txBox="1"/>
          <p:nvPr/>
        </p:nvSpPr>
        <p:spPr>
          <a:xfrm>
            <a:off x="532099" y="5232562"/>
            <a:ext cx="21083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Operational Modes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8D250EC-E2FC-EFC1-07AC-D5CC9BBDDA53}"/>
              </a:ext>
            </a:extLst>
          </p:cNvPr>
          <p:cNvCxnSpPr>
            <a:cxnSpLocks/>
          </p:cNvCxnSpPr>
          <p:nvPr/>
        </p:nvCxnSpPr>
        <p:spPr>
          <a:xfrm flipH="1">
            <a:off x="4508446" y="1956249"/>
            <a:ext cx="198651" cy="3985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65E35E3-BF44-B4C9-94A5-5C745DEAB9F9}"/>
              </a:ext>
            </a:extLst>
          </p:cNvPr>
          <p:cNvSpPr txBox="1"/>
          <p:nvPr/>
        </p:nvSpPr>
        <p:spPr>
          <a:xfrm>
            <a:off x="4190396" y="1561829"/>
            <a:ext cx="13189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Ship states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308E73A-4783-6629-C9B4-F4DB79A0658D}"/>
              </a:ext>
            </a:extLst>
          </p:cNvPr>
          <p:cNvCxnSpPr>
            <a:cxnSpLocks/>
          </p:cNvCxnSpPr>
          <p:nvPr/>
        </p:nvCxnSpPr>
        <p:spPr>
          <a:xfrm flipV="1">
            <a:off x="1504739" y="4580140"/>
            <a:ext cx="0" cy="5045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7E3AC00-6563-7CCE-3CB2-E71D6FC92590}"/>
              </a:ext>
            </a:extLst>
          </p:cNvPr>
          <p:cNvSpPr/>
          <p:nvPr/>
        </p:nvSpPr>
        <p:spPr>
          <a:xfrm>
            <a:off x="2573390" y="2492452"/>
            <a:ext cx="2398981" cy="11393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4C59716-7E00-A4E0-DEAE-6684129B37B8}"/>
              </a:ext>
            </a:extLst>
          </p:cNvPr>
          <p:cNvSpPr/>
          <p:nvPr/>
        </p:nvSpPr>
        <p:spPr>
          <a:xfrm>
            <a:off x="599138" y="3631755"/>
            <a:ext cx="1974252" cy="84635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2D49CE1-75DC-3CEE-CEA6-1808840DA4F0}"/>
              </a:ext>
            </a:extLst>
          </p:cNvPr>
          <p:cNvSpPr/>
          <p:nvPr/>
        </p:nvSpPr>
        <p:spPr>
          <a:xfrm>
            <a:off x="2571656" y="3625131"/>
            <a:ext cx="2398981" cy="84635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477F257-AD8F-0970-E695-DC225F728115}"/>
              </a:ext>
            </a:extLst>
          </p:cNvPr>
          <p:cNvSpPr txBox="1"/>
          <p:nvPr/>
        </p:nvSpPr>
        <p:spPr>
          <a:xfrm>
            <a:off x="2821479" y="5227864"/>
            <a:ext cx="2306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Participation Factors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F3B3AC5-3C10-15A0-3614-AC73224ABB2C}"/>
              </a:ext>
            </a:extLst>
          </p:cNvPr>
          <p:cNvCxnSpPr>
            <a:cxnSpLocks/>
          </p:cNvCxnSpPr>
          <p:nvPr/>
        </p:nvCxnSpPr>
        <p:spPr>
          <a:xfrm flipV="1">
            <a:off x="3790737" y="4600017"/>
            <a:ext cx="0" cy="5045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3C293D4-DCE4-F35A-FEEF-55326EF6BCD2}"/>
              </a:ext>
            </a:extLst>
          </p:cNvPr>
          <p:cNvSpPr txBox="1"/>
          <p:nvPr/>
        </p:nvSpPr>
        <p:spPr>
          <a:xfrm>
            <a:off x="6224894" y="1685737"/>
            <a:ext cx="4771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Ship deployment and employment profiles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1373CE-2032-959A-740E-2DC6BF593198}"/>
              </a:ext>
            </a:extLst>
          </p:cNvPr>
          <p:cNvSpPr txBox="1"/>
          <p:nvPr/>
        </p:nvSpPr>
        <p:spPr>
          <a:xfrm>
            <a:off x="269979" y="6070160"/>
            <a:ext cx="387964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MCO = Major Combat Operations</a:t>
            </a:r>
          </a:p>
        </p:txBody>
      </p:sp>
    </p:spTree>
    <p:extLst>
      <p:ext uri="{BB962C8B-B14F-4D97-AF65-F5344CB8AC3E}">
        <p14:creationId xmlns:p14="http://schemas.microsoft.com/office/powerpoint/2010/main" val="509678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97E6C-FFAB-0346-AC19-B11FABD5F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Energy Usage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AC2A6-143B-5957-4C90-C775B16AB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56443" cy="435133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Calculates energy usage table for each ship deployment and employment profile:</a:t>
            </a:r>
          </a:p>
          <a:p>
            <a:pPr lvl="1"/>
            <a:r>
              <a:rPr lang="en-US" dirty="0"/>
              <a:t>Fuel consumed in kg</a:t>
            </a:r>
          </a:p>
          <a:p>
            <a:pPr lvl="1"/>
            <a:r>
              <a:rPr lang="en-US" dirty="0"/>
              <a:t>Shore power in kW-h</a:t>
            </a:r>
          </a:p>
          <a:p>
            <a:r>
              <a:rPr lang="en-US" dirty="0"/>
              <a:t>Fuel consumed by ship</a:t>
            </a:r>
          </a:p>
          <a:p>
            <a:pPr lvl="1"/>
            <a:r>
              <a:rPr lang="en-US" dirty="0"/>
              <a:t>Use methods detailed in DPC 200-1 and Doerry &amp; Parsons (2023) to calculate fuel rate (kg/h) for each ship state.</a:t>
            </a:r>
          </a:p>
          <a:p>
            <a:pPr lvl="1"/>
            <a:r>
              <a:rPr lang="en-US" dirty="0"/>
              <a:t>Use Ship State Participation Table to calculate the fuel rate (kg/h) for each operational mode </a:t>
            </a:r>
          </a:p>
          <a:p>
            <a:pPr lvl="1"/>
            <a:r>
              <a:rPr lang="en-US" dirty="0"/>
              <a:t>Use Ship Deployment and Employment Profile to calculate the fuel (kg) consumed each year and over the ship’s service life.</a:t>
            </a:r>
          </a:p>
          <a:p>
            <a:r>
              <a:rPr lang="en-US" dirty="0"/>
              <a:t>Shore power in kW-h</a:t>
            </a:r>
          </a:p>
          <a:p>
            <a:pPr lvl="1"/>
            <a:r>
              <a:rPr lang="en-US" dirty="0"/>
              <a:t>Estimate shore power for each ship state (kW)</a:t>
            </a:r>
          </a:p>
          <a:p>
            <a:pPr lvl="1"/>
            <a:r>
              <a:rPr lang="en-US" dirty="0"/>
              <a:t>Use ship state participation table to calculate average shore power for each operational mode (kW)</a:t>
            </a:r>
          </a:p>
          <a:p>
            <a:pPr lvl="1"/>
            <a:r>
              <a:rPr lang="en-US" dirty="0"/>
              <a:t>Use Ship Deployment and Employment Profile to calculate the Shore Power (kW-h) energy consumption consumed each year and over the ship’s service life.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3CB60-58B8-EEDA-D91A-2CF5D8349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5C8F9-4393-DF40-78EA-FB8583073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34771-DBC0-73A6-D223-E801A5E34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EED3E4-1046-57D4-8503-458863AA9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460" y="1411356"/>
            <a:ext cx="3419753" cy="44593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7349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2BDEA-9563-EED6-4481-AB524A499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Energy Use (fuel) example </a:t>
            </a:r>
            <a:br>
              <a:rPr lang="en-US" dirty="0"/>
            </a:br>
            <a:r>
              <a:rPr lang="en-US" dirty="0"/>
              <a:t>(DPC 200-2)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973C26-F1AD-60FC-E62C-699EECA15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3DD38-1640-FE57-93D2-A6FC69A4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D2853-D681-91E1-C366-3B5783E21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C3219E-4C38-34F9-205F-4B4D1A68A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138" y="2405771"/>
            <a:ext cx="4915182" cy="20263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9D92BD-F34C-18CF-D98C-6C3089178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5459" y="1909507"/>
            <a:ext cx="5414906" cy="39870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926BB8-21E1-E7F7-30EE-0A8B1C735C14}"/>
              </a:ext>
            </a:extLst>
          </p:cNvPr>
          <p:cNvSpPr txBox="1"/>
          <p:nvPr/>
        </p:nvSpPr>
        <p:spPr>
          <a:xfrm>
            <a:off x="421740" y="5044505"/>
            <a:ext cx="21083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Operational Modes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E4E54B9-E357-247F-869B-356138DC0644}"/>
              </a:ext>
            </a:extLst>
          </p:cNvPr>
          <p:cNvCxnSpPr>
            <a:cxnSpLocks/>
          </p:cNvCxnSpPr>
          <p:nvPr/>
        </p:nvCxnSpPr>
        <p:spPr>
          <a:xfrm flipH="1">
            <a:off x="4508446" y="1956249"/>
            <a:ext cx="198651" cy="3985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0DDE7BE-15AE-4AB6-247C-A3B2A0DA1E5E}"/>
              </a:ext>
            </a:extLst>
          </p:cNvPr>
          <p:cNvSpPr txBox="1"/>
          <p:nvPr/>
        </p:nvSpPr>
        <p:spPr>
          <a:xfrm>
            <a:off x="4190396" y="1561829"/>
            <a:ext cx="13189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Ship states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9DF1A8-1B40-9855-1991-19BE59C00DE3}"/>
              </a:ext>
            </a:extLst>
          </p:cNvPr>
          <p:cNvCxnSpPr>
            <a:cxnSpLocks/>
          </p:cNvCxnSpPr>
          <p:nvPr/>
        </p:nvCxnSpPr>
        <p:spPr>
          <a:xfrm flipV="1">
            <a:off x="1371389" y="4432159"/>
            <a:ext cx="0" cy="5045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0DADCC-CB7E-CEB3-355C-C7441D74B244}"/>
              </a:ext>
            </a:extLst>
          </p:cNvPr>
          <p:cNvSpPr/>
          <p:nvPr/>
        </p:nvSpPr>
        <p:spPr>
          <a:xfrm>
            <a:off x="2352672" y="2462611"/>
            <a:ext cx="2466978" cy="95635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DDC2BCD-98C2-BAF6-EF35-2DCC162460FC}"/>
              </a:ext>
            </a:extLst>
          </p:cNvPr>
          <p:cNvSpPr/>
          <p:nvPr/>
        </p:nvSpPr>
        <p:spPr>
          <a:xfrm>
            <a:off x="599138" y="3631755"/>
            <a:ext cx="1753534" cy="6925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DE6AE8-7308-D748-B20C-CCB63313D0AA}"/>
              </a:ext>
            </a:extLst>
          </p:cNvPr>
          <p:cNvSpPr txBox="1"/>
          <p:nvPr/>
        </p:nvSpPr>
        <p:spPr>
          <a:xfrm>
            <a:off x="6682626" y="1494231"/>
            <a:ext cx="4596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Annual Energy Use (fuel) for Hi OPTEMPO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27E7559-2A29-FD81-3C05-ED5F9E62227C}"/>
              </a:ext>
            </a:extLst>
          </p:cNvPr>
          <p:cNvCxnSpPr>
            <a:cxnSpLocks/>
          </p:cNvCxnSpPr>
          <p:nvPr/>
        </p:nvCxnSpPr>
        <p:spPr>
          <a:xfrm flipV="1">
            <a:off x="4991100" y="4432159"/>
            <a:ext cx="123825" cy="7970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F98C77D-EA5A-A431-420E-3B6B34E7B43A}"/>
              </a:ext>
            </a:extLst>
          </p:cNvPr>
          <p:cNvCxnSpPr>
            <a:cxnSpLocks/>
          </p:cNvCxnSpPr>
          <p:nvPr/>
        </p:nvCxnSpPr>
        <p:spPr>
          <a:xfrm flipV="1">
            <a:off x="5334000" y="4830665"/>
            <a:ext cx="1600200" cy="4655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239C98E-93FA-7869-5192-D4D6AD63BD7A}"/>
              </a:ext>
            </a:extLst>
          </p:cNvPr>
          <p:cNvSpPr txBox="1"/>
          <p:nvPr/>
        </p:nvSpPr>
        <p:spPr>
          <a:xfrm>
            <a:off x="2748702" y="5342115"/>
            <a:ext cx="3519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Multiply operational mode fuel rate by hours in operational mode each year</a:t>
            </a:r>
          </a:p>
        </p:txBody>
      </p:sp>
    </p:spTree>
    <p:extLst>
      <p:ext uri="{BB962C8B-B14F-4D97-AF65-F5344CB8AC3E}">
        <p14:creationId xmlns:p14="http://schemas.microsoft.com/office/powerpoint/2010/main" val="961860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20619-119B-AF42-4EFD-BE6E9CA3E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Energy Use (Shore Power) example (DDS 200-2)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90A55-AA3A-8B57-8268-F54F0C47C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F8CBF-83D9-1E27-5946-CE77A8263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2EA86-4D20-4820-97E5-EAEA48B71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9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B34C9A-D8CC-5D7A-1985-475C0FA14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88" y="2223833"/>
            <a:ext cx="5199944" cy="2252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523B95-FE90-0227-3631-D81E6FD38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945" y="1690688"/>
            <a:ext cx="5572262" cy="38140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7E2DE96-D7A3-9153-9134-758E8797341A}"/>
              </a:ext>
            </a:extLst>
          </p:cNvPr>
          <p:cNvSpPr txBox="1"/>
          <p:nvPr/>
        </p:nvSpPr>
        <p:spPr>
          <a:xfrm>
            <a:off x="6178098" y="1321356"/>
            <a:ext cx="5292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Annual Energy Use (shore power) for Hi OPTEMPO</a:t>
            </a:r>
          </a:p>
        </p:txBody>
      </p:sp>
    </p:spTree>
    <p:extLst>
      <p:ext uri="{BB962C8B-B14F-4D97-AF65-F5344CB8AC3E}">
        <p14:creationId xmlns:p14="http://schemas.microsoft.com/office/powerpoint/2010/main" val="24658978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10653</TotalTime>
  <Words>1128</Words>
  <Application>Microsoft Office PowerPoint</Application>
  <PresentationFormat>Widescreen</PresentationFormat>
  <Paragraphs>144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1_Office Theme</vt:lpstr>
      <vt:lpstr>Annual energy usage and annual energy cost calculations Electric Power Load Analysis (EPLA)  Revision of 8 August 2026</vt:lpstr>
      <vt:lpstr>Essential Questions</vt:lpstr>
      <vt:lpstr>Introduction</vt:lpstr>
      <vt:lpstr>Operational Profile</vt:lpstr>
      <vt:lpstr>Operational Profile products</vt:lpstr>
      <vt:lpstr>Operational Profile Example (DPC 200-2)</vt:lpstr>
      <vt:lpstr>Annual Energy Usage</vt:lpstr>
      <vt:lpstr>Annual Energy Use (fuel) example  (DPC 200-2)</vt:lpstr>
      <vt:lpstr>Annual Energy Use (Shore Power) example (DDS 200-2)</vt:lpstr>
      <vt:lpstr>Fully Burdened Cost of Energy</vt:lpstr>
      <vt:lpstr>Predicting crude oil price is difficult</vt:lpstr>
      <vt:lpstr>Cost of Shore Power</vt:lpstr>
      <vt:lpstr>Annual Energy Cost Calculations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Fuel Calculations</dc:title>
  <dc:creator>Norbert Doerry</dc:creator>
  <cp:lastModifiedBy>Norbert Doerry</cp:lastModifiedBy>
  <cp:revision>193</cp:revision>
  <dcterms:created xsi:type="dcterms:W3CDTF">2025-04-03T12:58:23Z</dcterms:created>
  <dcterms:modified xsi:type="dcterms:W3CDTF">2026-08-07T12:35:51Z</dcterms:modified>
</cp:coreProperties>
</file>